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oxima Nova Bold" charset="1" panose="02000506030000020004"/>
      <p:regular r:id="rId16"/>
    </p:embeddedFont>
    <p:embeddedFont>
      <p:font typeface="Proxima Nova" charset="1" panose="02000506030000020004"/>
      <p:regular r:id="rId17"/>
    </p:embeddedFont>
    <p:embeddedFont>
      <p:font typeface="Inter" charset="1" panose="020B0502030000000004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5.png" Type="http://schemas.openxmlformats.org/officeDocument/2006/relationships/image"/><Relationship Id="rId12" Target="../media/image17.png" Type="http://schemas.openxmlformats.org/officeDocument/2006/relationships/image"/><Relationship Id="rId13" Target="../media/image19.png" Type="http://schemas.openxmlformats.org/officeDocument/2006/relationships/image"/><Relationship Id="rId14" Target="../media/image18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6.jpeg" Type="http://schemas.openxmlformats.org/officeDocument/2006/relationships/image"/><Relationship Id="rId20" Target="../media/image3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5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3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1968" y="-1381976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8" y="0"/>
                </a:lnTo>
                <a:lnTo>
                  <a:pt x="5394588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5551" y="918740"/>
            <a:ext cx="11162770" cy="443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84"/>
              </a:lnSpc>
            </a:pPr>
            <a:r>
              <a:rPr lang="en-US" sz="12703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Digitalización de la Granja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9129" y="5186694"/>
            <a:ext cx="15290038" cy="78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3"/>
              </a:lnSpc>
            </a:pPr>
            <a:r>
              <a:rPr lang="en-US" sz="4637" spc="477">
                <a:solidFill>
                  <a:srgbClr val="05F4F9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INTEGRACIÓN DE APLICACIONES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5551" y="8920809"/>
            <a:ext cx="485264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JOSU, DARÍO, JESÚS ARRANZ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5551" y="6392467"/>
            <a:ext cx="6420288" cy="118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6"/>
              </a:lnSpc>
            </a:pPr>
            <a:r>
              <a:rPr lang="en-US" sz="349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Transformando la gestión agropecuaria con tecnología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20314" y="4854373"/>
            <a:ext cx="10111821" cy="9475619"/>
          </a:xfrm>
          <a:custGeom>
            <a:avLst/>
            <a:gdLst/>
            <a:ahLst/>
            <a:cxnLst/>
            <a:rect r="r" b="b" t="t" l="l"/>
            <a:pathLst>
              <a:path h="9475619" w="10111821">
                <a:moveTo>
                  <a:pt x="0" y="0"/>
                </a:moveTo>
                <a:lnTo>
                  <a:pt x="10111822" y="0"/>
                </a:lnTo>
                <a:lnTo>
                  <a:pt x="10111822" y="9475619"/>
                </a:lnTo>
                <a:lnTo>
                  <a:pt x="0" y="9475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355" y="1028700"/>
            <a:ext cx="8337290" cy="8229600"/>
          </a:xfrm>
          <a:custGeom>
            <a:avLst/>
            <a:gdLst/>
            <a:ahLst/>
            <a:cxnLst/>
            <a:rect r="r" b="b" t="t" l="l"/>
            <a:pathLst>
              <a:path h="8229600" w="8337290">
                <a:moveTo>
                  <a:pt x="0" y="0"/>
                </a:moveTo>
                <a:lnTo>
                  <a:pt x="8337290" y="0"/>
                </a:lnTo>
                <a:lnTo>
                  <a:pt x="8337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1141" y="3062880"/>
            <a:ext cx="6994027" cy="208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5"/>
              </a:lnSpc>
            </a:pPr>
            <a:r>
              <a:rPr lang="en-US" sz="1221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Muchas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92832" y="4625773"/>
            <a:ext cx="6302335" cy="208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95"/>
              </a:lnSpc>
            </a:pPr>
            <a:r>
              <a:rPr lang="en-US" sz="1221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1908" y="-3649234"/>
            <a:ext cx="14832699" cy="14325915"/>
          </a:xfrm>
          <a:custGeom>
            <a:avLst/>
            <a:gdLst/>
            <a:ahLst/>
            <a:cxnLst/>
            <a:rect r="r" b="b" t="t" l="l"/>
            <a:pathLst>
              <a:path h="14325915" w="14832699">
                <a:moveTo>
                  <a:pt x="0" y="0"/>
                </a:moveTo>
                <a:lnTo>
                  <a:pt x="14832700" y="0"/>
                </a:lnTo>
                <a:lnTo>
                  <a:pt x="14832700" y="14325915"/>
                </a:lnTo>
                <a:lnTo>
                  <a:pt x="0" y="14325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33233" y="-2039914"/>
            <a:ext cx="11811341" cy="118113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9732" t="0" r="-3804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29200" y="81556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4005" y="2437158"/>
            <a:ext cx="562206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4005" y="3875281"/>
            <a:ext cx="5622069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Empresa: TuGranjita.com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Actividad: cría de vacas, cerdos y trigo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Situación actual: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Inventario en Excel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Control manual del ganado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Poca automatización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881169" y="2600013"/>
            <a:ext cx="9751387" cy="5086973"/>
          </a:xfrm>
          <a:custGeom>
            <a:avLst/>
            <a:gdLst/>
            <a:ahLst/>
            <a:cxnLst/>
            <a:rect r="r" b="b" t="t" l="l"/>
            <a:pathLst>
              <a:path h="5086973" w="9751387">
                <a:moveTo>
                  <a:pt x="0" y="0"/>
                </a:moveTo>
                <a:lnTo>
                  <a:pt x="9751387" y="0"/>
                </a:lnTo>
                <a:lnTo>
                  <a:pt x="9751387" y="5086974"/>
                </a:lnTo>
                <a:lnTo>
                  <a:pt x="0" y="508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68594" y="5901416"/>
            <a:ext cx="5394589" cy="5372111"/>
          </a:xfrm>
          <a:custGeom>
            <a:avLst/>
            <a:gdLst/>
            <a:ahLst/>
            <a:cxnLst/>
            <a:rect r="r" b="b" t="t" l="l"/>
            <a:pathLst>
              <a:path h="5372111" w="5394589">
                <a:moveTo>
                  <a:pt x="0" y="0"/>
                </a:moveTo>
                <a:lnTo>
                  <a:pt x="5394588" y="0"/>
                </a:lnTo>
                <a:lnTo>
                  <a:pt x="5394588" y="5372111"/>
                </a:lnTo>
                <a:lnTo>
                  <a:pt x="0" y="5372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1525" y="402899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8012" y="2098210"/>
            <a:ext cx="177841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5145" y="2098210"/>
            <a:ext cx="4729227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     jetivos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0218" y="1118765"/>
            <a:ext cx="451328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de la Digitalización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00218" y="2027917"/>
            <a:ext cx="4513289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Automatizar el cuidado de cultivos (riego y sensores)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Monitorizar la salud y ubicación del ganado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Optimizar inventario y compras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Modernizar el control con dashboards en tiempo real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99502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6063898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9832019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38608" y="3802575"/>
            <a:ext cx="1068968" cy="1068968"/>
          </a:xfrm>
          <a:custGeom>
            <a:avLst/>
            <a:gdLst/>
            <a:ahLst/>
            <a:cxnLst/>
            <a:rect r="r" b="b" t="t" l="l"/>
            <a:pathLst>
              <a:path h="1068968" w="1068968">
                <a:moveTo>
                  <a:pt x="0" y="0"/>
                </a:moveTo>
                <a:lnTo>
                  <a:pt x="1068968" y="0"/>
                </a:lnTo>
                <a:lnTo>
                  <a:pt x="1068968" y="1068968"/>
                </a:lnTo>
                <a:lnTo>
                  <a:pt x="0" y="1068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03368" y="3965200"/>
            <a:ext cx="998854" cy="998854"/>
          </a:xfrm>
          <a:custGeom>
            <a:avLst/>
            <a:gdLst/>
            <a:ahLst/>
            <a:cxnLst/>
            <a:rect r="r" b="b" t="t" l="l"/>
            <a:pathLst>
              <a:path h="998854" w="998854">
                <a:moveTo>
                  <a:pt x="0" y="0"/>
                </a:moveTo>
                <a:lnTo>
                  <a:pt x="998853" y="0"/>
                </a:lnTo>
                <a:lnTo>
                  <a:pt x="998853" y="998853"/>
                </a:lnTo>
                <a:lnTo>
                  <a:pt x="0" y="998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64658" y="3965200"/>
            <a:ext cx="923233" cy="923233"/>
          </a:xfrm>
          <a:custGeom>
            <a:avLst/>
            <a:gdLst/>
            <a:ahLst/>
            <a:cxnLst/>
            <a:rect r="r" b="b" t="t" l="l"/>
            <a:pathLst>
              <a:path h="923233" w="923233">
                <a:moveTo>
                  <a:pt x="0" y="0"/>
                </a:moveTo>
                <a:lnTo>
                  <a:pt x="923233" y="0"/>
                </a:lnTo>
                <a:lnTo>
                  <a:pt x="923233" y="923232"/>
                </a:lnTo>
                <a:lnTo>
                  <a:pt x="0" y="9232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53151" y="3763341"/>
            <a:ext cx="1108201" cy="1108201"/>
          </a:xfrm>
          <a:custGeom>
            <a:avLst/>
            <a:gdLst/>
            <a:ahLst/>
            <a:cxnLst/>
            <a:rect r="r" b="b" t="t" l="l"/>
            <a:pathLst>
              <a:path h="1108201" w="1108201">
                <a:moveTo>
                  <a:pt x="0" y="0"/>
                </a:moveTo>
                <a:lnTo>
                  <a:pt x="1108201" y="0"/>
                </a:lnTo>
                <a:lnTo>
                  <a:pt x="1108201" y="1108202"/>
                </a:lnTo>
                <a:lnTo>
                  <a:pt x="0" y="1108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2892" y="3919832"/>
            <a:ext cx="1089589" cy="1089589"/>
          </a:xfrm>
          <a:custGeom>
            <a:avLst/>
            <a:gdLst/>
            <a:ahLst/>
            <a:cxnLst/>
            <a:rect r="r" b="b" t="t" l="l"/>
            <a:pathLst>
              <a:path h="1089589" w="1089589">
                <a:moveTo>
                  <a:pt x="0" y="0"/>
                </a:moveTo>
                <a:lnTo>
                  <a:pt x="1089588" y="0"/>
                </a:lnTo>
                <a:lnTo>
                  <a:pt x="1089588" y="1089589"/>
                </a:lnTo>
                <a:lnTo>
                  <a:pt x="0" y="1089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34005" y="1911554"/>
            <a:ext cx="347352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50799" y="1911554"/>
            <a:ext cx="459698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953" y="5243708"/>
            <a:ext cx="305547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Cliente/Proveedor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18083" y="5294670"/>
            <a:ext cx="189455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Empleado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36693" y="5243708"/>
            <a:ext cx="189455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Ganado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607" y="6001898"/>
            <a:ext cx="29489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Gestiona las transacciones de compra y venta de ganado e inventario.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69775" y="6087623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Representa el personal interno y sus funciones dentro de la granja.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2609" y="6087623"/>
            <a:ext cx="29489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Entidad principal del negocio → control de salud, peso y ubicación mediante sensores IoT.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42694" y="5224178"/>
            <a:ext cx="226998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ItemInventario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77342" y="6087623"/>
            <a:ext cx="29489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Registra los recursos materiales de la granja: forraje, medicinas, herramientas, etc.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42617" y="5186078"/>
            <a:ext cx="220091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SensorIoT / LecturaSensor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12089" y="6029993"/>
            <a:ext cx="294897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Sensores que recopilan datos (temperatura, humedad, movimiento, peso) para la gestión automatizada.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4132" y="6210351"/>
            <a:ext cx="1094017" cy="805470"/>
          </a:xfrm>
          <a:custGeom>
            <a:avLst/>
            <a:gdLst/>
            <a:ahLst/>
            <a:cxnLst/>
            <a:rect r="r" b="b" t="t" l="l"/>
            <a:pathLst>
              <a:path h="805470" w="1094017">
                <a:moveTo>
                  <a:pt x="0" y="0"/>
                </a:moveTo>
                <a:lnTo>
                  <a:pt x="1094016" y="0"/>
                </a:lnTo>
                <a:lnTo>
                  <a:pt x="1094016" y="805469"/>
                </a:lnTo>
                <a:lnTo>
                  <a:pt x="0" y="805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18207" y="6210351"/>
            <a:ext cx="889685" cy="889685"/>
          </a:xfrm>
          <a:custGeom>
            <a:avLst/>
            <a:gdLst/>
            <a:ahLst/>
            <a:cxnLst/>
            <a:rect r="r" b="b" t="t" l="l"/>
            <a:pathLst>
              <a:path h="889685" w="889685">
                <a:moveTo>
                  <a:pt x="0" y="0"/>
                </a:moveTo>
                <a:lnTo>
                  <a:pt x="889686" y="0"/>
                </a:lnTo>
                <a:lnTo>
                  <a:pt x="889686" y="889685"/>
                </a:lnTo>
                <a:lnTo>
                  <a:pt x="0" y="889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7528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39346" y="2338687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3" y="0"/>
                </a:lnTo>
                <a:lnTo>
                  <a:pt x="4696703" y="4677133"/>
                </a:lnTo>
                <a:lnTo>
                  <a:pt x="0" y="4677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5040" y="5240756"/>
            <a:ext cx="1423053" cy="1423053"/>
          </a:xfrm>
          <a:custGeom>
            <a:avLst/>
            <a:gdLst/>
            <a:ahLst/>
            <a:cxnLst/>
            <a:rect r="r" b="b" t="t" l="l"/>
            <a:pathLst>
              <a:path h="1423053" w="1423053">
                <a:moveTo>
                  <a:pt x="0" y="0"/>
                </a:moveTo>
                <a:lnTo>
                  <a:pt x="1423053" y="0"/>
                </a:lnTo>
                <a:lnTo>
                  <a:pt x="1423053" y="1423053"/>
                </a:lnTo>
                <a:lnTo>
                  <a:pt x="0" y="1423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7627" y="8528502"/>
            <a:ext cx="1326949" cy="1326949"/>
          </a:xfrm>
          <a:custGeom>
            <a:avLst/>
            <a:gdLst/>
            <a:ahLst/>
            <a:cxnLst/>
            <a:rect r="r" b="b" t="t" l="l"/>
            <a:pathLst>
              <a:path h="1326949" w="1326949">
                <a:moveTo>
                  <a:pt x="0" y="0"/>
                </a:moveTo>
                <a:lnTo>
                  <a:pt x="1326949" y="0"/>
                </a:lnTo>
                <a:lnTo>
                  <a:pt x="1326949" y="1326949"/>
                </a:lnTo>
                <a:lnTo>
                  <a:pt x="0" y="132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39705" y="7940097"/>
            <a:ext cx="1326949" cy="1326949"/>
          </a:xfrm>
          <a:custGeom>
            <a:avLst/>
            <a:gdLst/>
            <a:ahLst/>
            <a:cxnLst/>
            <a:rect r="r" b="b" t="t" l="l"/>
            <a:pathLst>
              <a:path h="1326949" w="1326949">
                <a:moveTo>
                  <a:pt x="0" y="0"/>
                </a:moveTo>
                <a:lnTo>
                  <a:pt x="1326949" y="0"/>
                </a:lnTo>
                <a:lnTo>
                  <a:pt x="1326949" y="1326949"/>
                </a:lnTo>
                <a:lnTo>
                  <a:pt x="0" y="132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0534" y="7940097"/>
            <a:ext cx="1280224" cy="1280224"/>
          </a:xfrm>
          <a:custGeom>
            <a:avLst/>
            <a:gdLst/>
            <a:ahLst/>
            <a:cxnLst/>
            <a:rect r="r" b="b" t="t" l="l"/>
            <a:pathLst>
              <a:path h="1280224" w="1280224">
                <a:moveTo>
                  <a:pt x="0" y="0"/>
                </a:moveTo>
                <a:lnTo>
                  <a:pt x="1280224" y="0"/>
                </a:lnTo>
                <a:lnTo>
                  <a:pt x="1280224" y="1280224"/>
                </a:lnTo>
                <a:lnTo>
                  <a:pt x="0" y="1280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72519" y="1849015"/>
            <a:ext cx="1229566" cy="1229566"/>
          </a:xfrm>
          <a:custGeom>
            <a:avLst/>
            <a:gdLst/>
            <a:ahLst/>
            <a:cxnLst/>
            <a:rect r="r" b="b" t="t" l="l"/>
            <a:pathLst>
              <a:path h="1229566" w="1229566">
                <a:moveTo>
                  <a:pt x="0" y="0"/>
                </a:moveTo>
                <a:lnTo>
                  <a:pt x="1229566" y="0"/>
                </a:lnTo>
                <a:lnTo>
                  <a:pt x="1229566" y="1229566"/>
                </a:lnTo>
                <a:lnTo>
                  <a:pt x="0" y="12295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94273" y="2878748"/>
            <a:ext cx="1189257" cy="1189257"/>
          </a:xfrm>
          <a:custGeom>
            <a:avLst/>
            <a:gdLst/>
            <a:ahLst/>
            <a:cxnLst/>
            <a:rect r="r" b="b" t="t" l="l"/>
            <a:pathLst>
              <a:path h="1189257" w="1189257">
                <a:moveTo>
                  <a:pt x="0" y="0"/>
                </a:moveTo>
                <a:lnTo>
                  <a:pt x="1189257" y="0"/>
                </a:lnTo>
                <a:lnTo>
                  <a:pt x="1189257" y="1189257"/>
                </a:lnTo>
                <a:lnTo>
                  <a:pt x="0" y="11892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65992" y="2736181"/>
            <a:ext cx="1368668" cy="1368668"/>
          </a:xfrm>
          <a:custGeom>
            <a:avLst/>
            <a:gdLst/>
            <a:ahLst/>
            <a:cxnLst/>
            <a:rect r="r" b="b" t="t" l="l"/>
            <a:pathLst>
              <a:path h="1368668" w="1368668">
                <a:moveTo>
                  <a:pt x="0" y="0"/>
                </a:moveTo>
                <a:lnTo>
                  <a:pt x="1368668" y="0"/>
                </a:lnTo>
                <a:lnTo>
                  <a:pt x="1368668" y="1368668"/>
                </a:lnTo>
                <a:lnTo>
                  <a:pt x="0" y="13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985692">
            <a:off x="10709716" y="2016646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0" y="0"/>
                </a:lnTo>
                <a:lnTo>
                  <a:pt x="702480" y="1898595"/>
                </a:lnTo>
                <a:lnTo>
                  <a:pt x="0" y="1898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65416" y="6616184"/>
            <a:ext cx="25623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Gestión de la granja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51141" y="3030956"/>
            <a:ext cx="25623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Pasarela de pago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8229" y="4020380"/>
            <a:ext cx="25623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Sistema de gestión de clientes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69175" y="4020380"/>
            <a:ext cx="25623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Sistema de gestión de proveedores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029652">
            <a:off x="7333723" y="2155832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0" y="0"/>
                </a:lnTo>
                <a:lnTo>
                  <a:pt x="702480" y="1898595"/>
                </a:lnTo>
                <a:lnTo>
                  <a:pt x="0" y="1898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3020232">
            <a:off x="7435658" y="4220352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0" y="0"/>
                </a:lnTo>
                <a:lnTo>
                  <a:pt x="702480" y="1898594"/>
                </a:lnTo>
                <a:lnTo>
                  <a:pt x="0" y="18985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971666">
            <a:off x="10549669" y="4306249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0" y="0"/>
                </a:lnTo>
                <a:lnTo>
                  <a:pt x="702480" y="1898595"/>
                </a:lnTo>
                <a:lnTo>
                  <a:pt x="0" y="1898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7503754">
            <a:off x="7152711" y="6683974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1" y="0"/>
                </a:lnTo>
                <a:lnTo>
                  <a:pt x="702481" y="1898595"/>
                </a:lnTo>
                <a:lnTo>
                  <a:pt x="0" y="1898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8950651" y="7138136"/>
            <a:ext cx="520902" cy="1407844"/>
          </a:xfrm>
          <a:custGeom>
            <a:avLst/>
            <a:gdLst/>
            <a:ahLst/>
            <a:cxnLst/>
            <a:rect r="r" b="b" t="t" l="l"/>
            <a:pathLst>
              <a:path h="1407844" w="520902">
                <a:moveTo>
                  <a:pt x="0" y="0"/>
                </a:moveTo>
                <a:lnTo>
                  <a:pt x="520902" y="0"/>
                </a:lnTo>
                <a:lnTo>
                  <a:pt x="520902" y="1407844"/>
                </a:lnTo>
                <a:lnTo>
                  <a:pt x="0" y="14078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7490171">
            <a:off x="10969873" y="6766120"/>
            <a:ext cx="702480" cy="1898595"/>
          </a:xfrm>
          <a:custGeom>
            <a:avLst/>
            <a:gdLst/>
            <a:ahLst/>
            <a:cxnLst/>
            <a:rect r="r" b="b" t="t" l="l"/>
            <a:pathLst>
              <a:path h="1898595" w="702480">
                <a:moveTo>
                  <a:pt x="0" y="0"/>
                </a:moveTo>
                <a:lnTo>
                  <a:pt x="702480" y="0"/>
                </a:lnTo>
                <a:lnTo>
                  <a:pt x="702480" y="1898595"/>
                </a:lnTo>
                <a:lnTo>
                  <a:pt x="0" y="1898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35551" y="1494968"/>
            <a:ext cx="15748529" cy="8792032"/>
          </a:xfrm>
          <a:custGeom>
            <a:avLst/>
            <a:gdLst/>
            <a:ahLst/>
            <a:cxnLst/>
            <a:rect r="r" b="b" t="t" l="l"/>
            <a:pathLst>
              <a:path h="8792032" w="15748529">
                <a:moveTo>
                  <a:pt x="0" y="0"/>
                </a:moveTo>
                <a:lnTo>
                  <a:pt x="15748528" y="0"/>
                </a:lnTo>
                <a:lnTo>
                  <a:pt x="15748528" y="8792032"/>
                </a:lnTo>
                <a:lnTo>
                  <a:pt x="0" y="87920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3929" r="0" b="-1280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114794" y="547265"/>
            <a:ext cx="834924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Arquitectura General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9951" y="9807826"/>
            <a:ext cx="25623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Control de animales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39705" y="9244110"/>
            <a:ext cx="1281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Sensores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61945" y="9244110"/>
            <a:ext cx="283640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Gestión de empleados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38608" y="3802575"/>
            <a:ext cx="1068968" cy="1068968"/>
          </a:xfrm>
          <a:custGeom>
            <a:avLst/>
            <a:gdLst/>
            <a:ahLst/>
            <a:cxnLst/>
            <a:rect r="r" b="b" t="t" l="l"/>
            <a:pathLst>
              <a:path h="1068968" w="1068968">
                <a:moveTo>
                  <a:pt x="0" y="0"/>
                </a:moveTo>
                <a:lnTo>
                  <a:pt x="1068968" y="0"/>
                </a:lnTo>
                <a:lnTo>
                  <a:pt x="1068968" y="1068968"/>
                </a:lnTo>
                <a:lnTo>
                  <a:pt x="0" y="1068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3368" y="3965200"/>
            <a:ext cx="998854" cy="998854"/>
          </a:xfrm>
          <a:custGeom>
            <a:avLst/>
            <a:gdLst/>
            <a:ahLst/>
            <a:cxnLst/>
            <a:rect r="r" b="b" t="t" l="l"/>
            <a:pathLst>
              <a:path h="998854" w="998854">
                <a:moveTo>
                  <a:pt x="0" y="0"/>
                </a:moveTo>
                <a:lnTo>
                  <a:pt x="998853" y="0"/>
                </a:lnTo>
                <a:lnTo>
                  <a:pt x="998853" y="998853"/>
                </a:lnTo>
                <a:lnTo>
                  <a:pt x="0" y="99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1355" y="3802575"/>
            <a:ext cx="1108201" cy="1108201"/>
          </a:xfrm>
          <a:custGeom>
            <a:avLst/>
            <a:gdLst/>
            <a:ahLst/>
            <a:cxnLst/>
            <a:rect r="r" b="b" t="t" l="l"/>
            <a:pathLst>
              <a:path h="1108201" w="1108201">
                <a:moveTo>
                  <a:pt x="0" y="0"/>
                </a:moveTo>
                <a:lnTo>
                  <a:pt x="1108202" y="0"/>
                </a:lnTo>
                <a:lnTo>
                  <a:pt x="1108202" y="1108201"/>
                </a:lnTo>
                <a:lnTo>
                  <a:pt x="0" y="1108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32892" y="3919832"/>
            <a:ext cx="1089589" cy="1089589"/>
          </a:xfrm>
          <a:custGeom>
            <a:avLst/>
            <a:gdLst/>
            <a:ahLst/>
            <a:cxnLst/>
            <a:rect r="r" b="b" t="t" l="l"/>
            <a:pathLst>
              <a:path h="1089589" w="1089589">
                <a:moveTo>
                  <a:pt x="0" y="0"/>
                </a:moveTo>
                <a:lnTo>
                  <a:pt x="1089588" y="0"/>
                </a:lnTo>
                <a:lnTo>
                  <a:pt x="1089588" y="1089589"/>
                </a:lnTo>
                <a:lnTo>
                  <a:pt x="0" y="1089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4005" y="1911554"/>
            <a:ext cx="523636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Relaciones 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7907" y="1911554"/>
            <a:ext cx="678983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Transacciones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953" y="5243708"/>
            <a:ext cx="305547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Cliente/Proveedor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4708" y="5155598"/>
            <a:ext cx="266136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Transacción de Compra/Venta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6693" y="5243708"/>
            <a:ext cx="189455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Ganado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607" y="6001898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Participa en compras y ventas, conectando la granja con el exterior.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9775" y="6087623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registra operaciones de compra o venta de ganado e inventario.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2609" y="6087623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principal activo económico, conectado a sensores IoT.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31124" y="5243708"/>
            <a:ext cx="224140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ItemInventario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7342" y="6087623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recursos como forraje, medicinas o herramientas.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60148" y="5243708"/>
            <a:ext cx="220091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SensorIoT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12089" y="6029993"/>
            <a:ext cx="294897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dispositivos que recogen datos del entorno.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433411" y="3863396"/>
            <a:ext cx="1021699" cy="1021699"/>
          </a:xfrm>
          <a:custGeom>
            <a:avLst/>
            <a:gdLst/>
            <a:ahLst/>
            <a:cxnLst/>
            <a:rect r="r" b="b" t="t" l="l"/>
            <a:pathLst>
              <a:path h="1021699" w="1021699">
                <a:moveTo>
                  <a:pt x="0" y="0"/>
                </a:moveTo>
                <a:lnTo>
                  <a:pt x="1021699" y="0"/>
                </a:lnTo>
                <a:lnTo>
                  <a:pt x="1021699" y="1021699"/>
                </a:lnTo>
                <a:lnTo>
                  <a:pt x="0" y="10216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986118" y="7299435"/>
            <a:ext cx="220091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LecturaSensor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30970" y="7905225"/>
            <a:ext cx="29489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valores recogidos por los sensores (temperatura, humedad, peso…).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1953" y="7556610"/>
            <a:ext cx="305547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Empleado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1953" y="8257650"/>
            <a:ext cx="294897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personal y organización de la granja.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99502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6063898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9832019" y="8095427"/>
            <a:ext cx="231529" cy="762522"/>
          </a:xfrm>
          <a:custGeom>
            <a:avLst/>
            <a:gdLst/>
            <a:ahLst/>
            <a:cxnLst/>
            <a:rect r="r" b="b" t="t" l="l"/>
            <a:pathLst>
              <a:path h="762522" w="231529">
                <a:moveTo>
                  <a:pt x="0" y="0"/>
                </a:moveTo>
                <a:lnTo>
                  <a:pt x="231529" y="0"/>
                </a:lnTo>
                <a:lnTo>
                  <a:pt x="231529" y="762522"/>
                </a:lnTo>
                <a:lnTo>
                  <a:pt x="0" y="76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25393" y="6723500"/>
            <a:ext cx="4696703" cy="4677134"/>
          </a:xfrm>
          <a:custGeom>
            <a:avLst/>
            <a:gdLst/>
            <a:ahLst/>
            <a:cxnLst/>
            <a:rect r="r" b="b" t="t" l="l"/>
            <a:pathLst>
              <a:path h="4677134" w="4696703">
                <a:moveTo>
                  <a:pt x="0" y="0"/>
                </a:moveTo>
                <a:lnTo>
                  <a:pt x="4696704" y="0"/>
                </a:lnTo>
                <a:lnTo>
                  <a:pt x="4696704" y="4677134"/>
                </a:lnTo>
                <a:lnTo>
                  <a:pt x="0" y="467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47110" y="1899131"/>
            <a:ext cx="11678283" cy="8387869"/>
          </a:xfrm>
          <a:custGeom>
            <a:avLst/>
            <a:gdLst/>
            <a:ahLst/>
            <a:cxnLst/>
            <a:rect r="r" b="b" t="t" l="l"/>
            <a:pathLst>
              <a:path h="8387869" w="11678283">
                <a:moveTo>
                  <a:pt x="0" y="0"/>
                </a:moveTo>
                <a:lnTo>
                  <a:pt x="11678283" y="0"/>
                </a:lnTo>
                <a:lnTo>
                  <a:pt x="11678283" y="8387869"/>
                </a:lnTo>
                <a:lnTo>
                  <a:pt x="0" y="8387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51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75064" y="411163"/>
            <a:ext cx="523636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Relaciones 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48966" y="411163"/>
            <a:ext cx="678983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05F4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Transacciones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5799" y="1001029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5" y="0"/>
                </a:lnTo>
                <a:lnTo>
                  <a:pt x="1154775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5799" y="4611480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5" y="0"/>
                </a:lnTo>
                <a:lnTo>
                  <a:pt x="1154775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5799" y="8261913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5" y="0"/>
                </a:lnTo>
                <a:lnTo>
                  <a:pt x="1154775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1945" y="4638304"/>
            <a:ext cx="4701361" cy="4446704"/>
          </a:xfrm>
          <a:custGeom>
            <a:avLst/>
            <a:gdLst/>
            <a:ahLst/>
            <a:cxnLst/>
            <a:rect r="r" b="b" t="t" l="l"/>
            <a:pathLst>
              <a:path h="4446704" w="4701361">
                <a:moveTo>
                  <a:pt x="0" y="0"/>
                </a:moveTo>
                <a:lnTo>
                  <a:pt x="4701361" y="0"/>
                </a:lnTo>
                <a:lnTo>
                  <a:pt x="4701361" y="4446703"/>
                </a:lnTo>
                <a:lnTo>
                  <a:pt x="0" y="444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4005" y="2054429"/>
            <a:ext cx="6466659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sz="6500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Beneficios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5709" y="897604"/>
            <a:ext cx="5087106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Cumpl</a:t>
            </a: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imiento y trazabilidad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5709" y="4508054"/>
            <a:ext cx="4129374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financiero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5709" y="8214288"/>
            <a:ext cx="4129374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Integración tecnológica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5709" y="1604943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Garantiza el control legal y la transparencia de los datos.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5709" y="5215393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Permite analizar gastos e ingresos con precisión.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65709" y="8921627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Conexión con CRM y dashboards para centralizar la información.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79255" y="-1446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05799" y="2830991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5" y="0"/>
                </a:lnTo>
                <a:lnTo>
                  <a:pt x="1154775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65709" y="2727566"/>
            <a:ext cx="4129374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</a:t>
            </a: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iciencia operativa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65709" y="3434905"/>
            <a:ext cx="508710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Mejora la organización interna y reduce tiempos de gestión.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005799" y="6375300"/>
            <a:ext cx="1154776" cy="1154776"/>
          </a:xfrm>
          <a:custGeom>
            <a:avLst/>
            <a:gdLst/>
            <a:ahLst/>
            <a:cxnLst/>
            <a:rect r="r" b="b" t="t" l="l"/>
            <a:pathLst>
              <a:path h="1154776" w="1154776">
                <a:moveTo>
                  <a:pt x="0" y="0"/>
                </a:moveTo>
                <a:lnTo>
                  <a:pt x="1154775" y="0"/>
                </a:lnTo>
                <a:lnTo>
                  <a:pt x="1154775" y="1154776"/>
                </a:lnTo>
                <a:lnTo>
                  <a:pt x="0" y="115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665709" y="6271875"/>
            <a:ext cx="4129374" cy="42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  <a:spcBef>
                <a:spcPct val="0"/>
              </a:spcBef>
            </a:pPr>
            <a:r>
              <a:rPr lang="en-US" b="true" sz="2494">
                <a:solidFill>
                  <a:srgbClr val="00FA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Monitoreo inteligente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65709" y="6979214"/>
            <a:ext cx="508710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Sensores conectados para seguir el estado del ganado y cultivos en tiempo real.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5131" y="-474939"/>
            <a:ext cx="14562937" cy="14065370"/>
          </a:xfrm>
          <a:custGeom>
            <a:avLst/>
            <a:gdLst/>
            <a:ahLst/>
            <a:cxnLst/>
            <a:rect r="r" b="b" t="t" l="l"/>
            <a:pathLst>
              <a:path h="14065370" w="14562937">
                <a:moveTo>
                  <a:pt x="0" y="0"/>
                </a:moveTo>
                <a:lnTo>
                  <a:pt x="14562937" y="0"/>
                </a:lnTo>
                <a:lnTo>
                  <a:pt x="14562937" y="14065370"/>
                </a:lnTo>
                <a:lnTo>
                  <a:pt x="0" y="14065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18478" y="1007449"/>
            <a:ext cx="11811341" cy="1181134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68746" y="2356623"/>
            <a:ext cx="491552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8746" y="3782853"/>
            <a:ext cx="6151793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F4F9"/>
                </a:solidFill>
                <a:latin typeface="Canva Sans"/>
                <a:ea typeface="Canva Sans"/>
                <a:cs typeface="Canva Sans"/>
                <a:sym typeface="Canva Sans"/>
              </a:rPr>
              <a:t>Balance general: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la digitalización mejora la gestión y el control de todos los procesos de la granja.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F4F9"/>
                </a:solidFill>
                <a:latin typeface="Canva Sans"/>
                <a:ea typeface="Canva Sans"/>
                <a:cs typeface="Canva Sans"/>
                <a:sym typeface="Canva Sans"/>
              </a:rPr>
              <a:t>Valor añadido: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permite tomar decisiones más rápidas y basadas en datos reales.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F4F9"/>
                </a:solidFill>
                <a:latin typeface="Canva Sans"/>
                <a:ea typeface="Canva Sans"/>
                <a:cs typeface="Canva Sans"/>
                <a:sym typeface="Canva Sans"/>
              </a:rPr>
              <a:t>Próximo objetivo: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consolidar toda la información en un sistema ERP/CRM.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F4F9"/>
                </a:solidFill>
                <a:latin typeface="Canva Sans"/>
                <a:ea typeface="Canva Sans"/>
                <a:cs typeface="Canva Sans"/>
                <a:sym typeface="Canva Sans"/>
              </a:rPr>
              <a:t>Ampliación tecnológica: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incorporar más sensores IoT y automatizar tareas repetitivas.</a:t>
            </a:r>
          </a:p>
          <a:p>
            <a:pPr algn="l">
              <a:lnSpc>
                <a:spcPts val="2800"/>
              </a:lnSpc>
            </a:pP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5F4F9"/>
                </a:solidFill>
                <a:latin typeface="Canva Sans"/>
                <a:ea typeface="Canva Sans"/>
                <a:cs typeface="Canva Sans"/>
                <a:sym typeface="Canva Sans"/>
              </a:rPr>
              <a:t>Visión futura: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crear dashboards avanzados para supervisión en tiempo real.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5551" y="891010"/>
            <a:ext cx="2977075" cy="275379"/>
          </a:xfrm>
          <a:custGeom>
            <a:avLst/>
            <a:gdLst/>
            <a:ahLst/>
            <a:cxnLst/>
            <a:rect r="r" b="b" t="t" l="l"/>
            <a:pathLst>
              <a:path h="275379" w="2977075">
                <a:moveTo>
                  <a:pt x="0" y="0"/>
                </a:moveTo>
                <a:lnTo>
                  <a:pt x="2977074" y="0"/>
                </a:lnTo>
                <a:lnTo>
                  <a:pt x="2977074" y="275380"/>
                </a:lnTo>
                <a:lnTo>
                  <a:pt x="0" y="27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DAG1MTG55g4</dc:identifier>
  <dcterms:modified xsi:type="dcterms:W3CDTF">2011-08-01T06:04:30Z</dcterms:modified>
  <cp:revision>1</cp:revision>
  <dc:title>Black and Blue Futuristic Modern Technology Pitch Deck Presentation</dc:title>
</cp:coreProperties>
</file>